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447" r:id="rId2"/>
    <p:sldId id="451" r:id="rId3"/>
    <p:sldId id="411" r:id="rId4"/>
    <p:sldId id="448" r:id="rId5"/>
    <p:sldId id="446" r:id="rId6"/>
    <p:sldId id="425" r:id="rId7"/>
    <p:sldId id="450" r:id="rId8"/>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wg"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FC2812"/>
    <a:srgbClr val="C5C5C5"/>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76097" autoAdjust="0"/>
  </p:normalViewPr>
  <p:slideViewPr>
    <p:cSldViewPr>
      <p:cViewPr varScale="1">
        <p:scale>
          <a:sx n="64" d="100"/>
          <a:sy n="64" d="100"/>
        </p:scale>
        <p:origin x="1958" y="67"/>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460" y="-8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553" cy="495612"/>
          </a:xfrm>
          <a:prstGeom prst="rect">
            <a:avLst/>
          </a:prstGeom>
        </p:spPr>
        <p:txBody>
          <a:bodyPr vert="horz" lIns="91117" tIns="45559" rIns="91117" bIns="45559"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50532" y="1"/>
            <a:ext cx="2945553" cy="495612"/>
          </a:xfrm>
          <a:prstGeom prst="rect">
            <a:avLst/>
          </a:prstGeom>
        </p:spPr>
        <p:txBody>
          <a:bodyPr vert="horz" lIns="91117" tIns="45559" rIns="91117" bIns="45559" rtlCol="0"/>
          <a:lstStyle>
            <a:lvl1pPr algn="r">
              <a:defRPr sz="1200">
                <a:latin typeface="Arial" charset="0"/>
                <a:cs typeface="+mn-cs"/>
              </a:defRPr>
            </a:lvl1pPr>
          </a:lstStyle>
          <a:p>
            <a:pPr>
              <a:defRPr/>
            </a:pPr>
            <a:fld id="{755070D7-6F45-4867-8562-F18679E49EE9}" type="datetimeFigureOut">
              <a:rPr lang="ro-RO"/>
              <a:pPr>
                <a:defRPr/>
              </a:pPr>
              <a:t>25.10.2018</a:t>
            </a:fld>
            <a:endParaRPr lang="ro-RO"/>
          </a:p>
        </p:txBody>
      </p:sp>
      <p:sp>
        <p:nvSpPr>
          <p:cNvPr id="4" name="Footer Placeholder 3"/>
          <p:cNvSpPr>
            <a:spLocks noGrp="1"/>
          </p:cNvSpPr>
          <p:nvPr>
            <p:ph type="ftr" sz="quarter" idx="2"/>
          </p:nvPr>
        </p:nvSpPr>
        <p:spPr>
          <a:xfrm>
            <a:off x="0" y="9429427"/>
            <a:ext cx="2945553" cy="495612"/>
          </a:xfrm>
          <a:prstGeom prst="rect">
            <a:avLst/>
          </a:prstGeom>
        </p:spPr>
        <p:txBody>
          <a:bodyPr vert="horz" lIns="91117" tIns="45559" rIns="91117" bIns="45559"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50532" y="9429427"/>
            <a:ext cx="2945553" cy="495612"/>
          </a:xfrm>
          <a:prstGeom prst="rect">
            <a:avLst/>
          </a:prstGeom>
        </p:spPr>
        <p:txBody>
          <a:bodyPr vert="horz" lIns="91117" tIns="45559" rIns="91117" bIns="45559"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553" cy="495612"/>
          </a:xfrm>
          <a:prstGeom prst="rect">
            <a:avLst/>
          </a:prstGeom>
        </p:spPr>
        <p:txBody>
          <a:bodyPr vert="horz" lIns="91117" tIns="45559" rIns="91117" bIns="45559"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50532" y="1"/>
            <a:ext cx="2945553" cy="495612"/>
          </a:xfrm>
          <a:prstGeom prst="rect">
            <a:avLst/>
          </a:prstGeom>
        </p:spPr>
        <p:txBody>
          <a:bodyPr vert="horz" lIns="91117" tIns="45559" rIns="91117" bIns="45559" rtlCol="0"/>
          <a:lstStyle>
            <a:lvl1pPr algn="r">
              <a:defRPr sz="1200">
                <a:latin typeface="Arial" charset="0"/>
                <a:cs typeface="+mn-cs"/>
              </a:defRPr>
            </a:lvl1pPr>
          </a:lstStyle>
          <a:p>
            <a:pPr>
              <a:defRPr/>
            </a:pPr>
            <a:fld id="{1513F57D-D02A-4DF3-828D-8246D1119CE6}" type="datetimeFigureOut">
              <a:rPr lang="ro-RO"/>
              <a:pPr>
                <a:defRPr/>
              </a:pPr>
              <a:t>25.10.2018</a:t>
            </a:fld>
            <a:endParaRPr lang="ro-RO"/>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117" tIns="45559" rIns="91117" bIns="45559" rtlCol="0" anchor="ctr"/>
          <a:lstStyle/>
          <a:p>
            <a:pPr lvl="0"/>
            <a:endParaRPr lang="ro-RO" noProof="0" smtClean="0"/>
          </a:p>
        </p:txBody>
      </p:sp>
      <p:sp>
        <p:nvSpPr>
          <p:cNvPr id="5" name="Notes Placeholder 4"/>
          <p:cNvSpPr>
            <a:spLocks noGrp="1"/>
          </p:cNvSpPr>
          <p:nvPr>
            <p:ph type="body" sz="quarter" idx="3"/>
          </p:nvPr>
        </p:nvSpPr>
        <p:spPr>
          <a:xfrm>
            <a:off x="679132" y="4716312"/>
            <a:ext cx="5439412" cy="4465309"/>
          </a:xfrm>
          <a:prstGeom prst="rect">
            <a:avLst/>
          </a:prstGeom>
        </p:spPr>
        <p:txBody>
          <a:bodyPr vert="horz" lIns="91117" tIns="45559" rIns="91117" bIns="4555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ro-RO" noProof="0" smtClean="0"/>
          </a:p>
        </p:txBody>
      </p:sp>
      <p:sp>
        <p:nvSpPr>
          <p:cNvPr id="6" name="Footer Placeholder 5"/>
          <p:cNvSpPr>
            <a:spLocks noGrp="1"/>
          </p:cNvSpPr>
          <p:nvPr>
            <p:ph type="ftr" sz="quarter" idx="4"/>
          </p:nvPr>
        </p:nvSpPr>
        <p:spPr>
          <a:xfrm>
            <a:off x="0" y="9429427"/>
            <a:ext cx="2945553" cy="495612"/>
          </a:xfrm>
          <a:prstGeom prst="rect">
            <a:avLst/>
          </a:prstGeom>
        </p:spPr>
        <p:txBody>
          <a:bodyPr vert="horz" lIns="91117" tIns="45559" rIns="91117" bIns="45559"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50532" y="9429427"/>
            <a:ext cx="2945553" cy="495612"/>
          </a:xfrm>
          <a:prstGeom prst="rect">
            <a:avLst/>
          </a:prstGeom>
        </p:spPr>
        <p:txBody>
          <a:bodyPr vert="horz" lIns="91117" tIns="45559" rIns="91117" bIns="45559"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79513" y="696913"/>
            <a:ext cx="4651375" cy="3487737"/>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0" dirty="0" smtClean="0">
                <a:effectLst/>
              </a:rPr>
              <a:t>Can you imagine managing a project without being able to communicate? Sounds like a nightmare, right?</a:t>
            </a:r>
            <a:endParaRPr lang="en-US" dirty="0" smtClean="0"/>
          </a:p>
          <a:p>
            <a:r>
              <a:rPr lang="en-US" b="0" dirty="0" smtClean="0">
                <a:effectLst/>
              </a:rPr>
              <a:t>It would be pretty much impossible—what with all the layers of requirements, details, and decisions that need to be approved by all those important folks up the chain of command. Every step requires some new task to talk about, and that task is dependent on another task, decision, or person. </a:t>
            </a:r>
            <a:r>
              <a:rPr lang="ro-RO" dirty="0" smtClean="0"/>
              <a:t>Communication affects performance. </a:t>
            </a:r>
            <a:endParaRPr lang="en-US" dirty="0" smtClean="0"/>
          </a:p>
          <a:p>
            <a:r>
              <a:rPr lang="en-US" b="0" dirty="0" smtClean="0">
                <a:effectLst/>
              </a:rPr>
              <a:t>When it comes to managing projects, you can’t go at it alone. But even the best tools won’t matter much without strong communication. In other words, you’ve got to know how to talk to your people! </a:t>
            </a:r>
            <a:endParaRPr lang="en-US" dirty="0" smtClean="0"/>
          </a:p>
          <a:p>
            <a:r>
              <a:rPr lang="en-US" b="0" dirty="0" smtClean="0">
                <a:effectLst/>
              </a:rPr>
              <a:t>So what are some of the best ways to do that? Let’s walk through it.</a:t>
            </a:r>
            <a:endParaRPr lang="en-US" dirty="0" smtClean="0"/>
          </a:p>
        </p:txBody>
      </p:sp>
      <p:sp>
        <p:nvSpPr>
          <p:cNvPr id="2" name="Date Placeholder 1"/>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894285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3600" dirty="0" smtClean="0">
                <a:effectLst/>
              </a:rPr>
              <a:t>In all elements of work life the most common complaint is ‘lack of communication’.</a:t>
            </a:r>
            <a:endParaRPr lang="en-US" sz="3600" dirty="0" smtClean="0"/>
          </a:p>
          <a:p>
            <a:r>
              <a:rPr lang="en-US" sz="3600" dirty="0" smtClean="0">
                <a:effectLst/>
              </a:rPr>
              <a:t>A successful project manager must be a great communicator! Project management communication is a skill that is never perfected, can always be improved and is pivotal in being able to initiate and </a:t>
            </a:r>
            <a:r>
              <a:rPr lang="en-US" sz="3600" dirty="0" err="1" smtClean="0">
                <a:effectLst/>
              </a:rPr>
              <a:t>mobilise</a:t>
            </a:r>
            <a:r>
              <a:rPr lang="en-US" sz="3600" dirty="0" smtClean="0">
                <a:effectLst/>
              </a:rPr>
              <a:t> a project effectively.</a:t>
            </a:r>
          </a:p>
          <a:p>
            <a:r>
              <a:rPr lang="en-US" sz="3600" dirty="0" smtClean="0"/>
              <a:t>What language to use, how to convey the message with respect to tone, feeling and body language all play an important role in the communication process.  If these are used incorrectly, the result is often a confused message and misunderstanding of the real issues.</a:t>
            </a:r>
          </a:p>
          <a:p>
            <a:endParaRPr lang="ro-RO" dirty="0"/>
          </a:p>
        </p:txBody>
      </p:sp>
    </p:spTree>
    <p:extLst>
      <p:ext uri="{BB962C8B-B14F-4D97-AF65-F5344CB8AC3E}">
        <p14:creationId xmlns:p14="http://schemas.microsoft.com/office/powerpoint/2010/main" val="698250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15988" y="744538"/>
            <a:ext cx="4965700" cy="3724275"/>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Communication is the major means by which the functions of management are accomplished. </a:t>
            </a:r>
          </a:p>
          <a:p>
            <a:r>
              <a:rPr lang="en-US" dirty="0" smtClean="0"/>
              <a:t>Communication is an integral part of the management process to obtain the desired objectives and results = successful implementation of your projects. </a:t>
            </a:r>
          </a:p>
          <a:p>
            <a:endParaRPr lang="en-US" dirty="0" smtClean="0"/>
          </a:p>
          <a:p>
            <a:r>
              <a:rPr lang="en-US" dirty="0" smtClean="0"/>
              <a:t>1. Planning 2. Organization 3. Directing 4. Coordinating 5. Controlling </a:t>
            </a:r>
          </a:p>
          <a:p>
            <a:endParaRPr lang="en-US" dirty="0" smtClean="0">
              <a:effectLst/>
            </a:endParaRPr>
          </a:p>
          <a:p>
            <a:r>
              <a:rPr lang="en-US" dirty="0" smtClean="0">
                <a:effectLst/>
              </a:rPr>
              <a:t>Communication has tremendous implication on management processes such as planning, organizing, directing, and controlling. </a:t>
            </a:r>
          </a:p>
          <a:p>
            <a:r>
              <a:rPr lang="en-US" dirty="0" smtClean="0"/>
              <a:t>Although there is no magic formula for becoming a great communicator, in your own way you can formulate, articulate, and communicate your vision with success, effectiveness, and confidence. </a:t>
            </a:r>
          </a:p>
          <a:p>
            <a:pPr eaLnBrk="1" hangingPunct="1">
              <a:spcBef>
                <a:spcPct val="0"/>
              </a:spcBef>
            </a:pPr>
            <a:r>
              <a:rPr lang="en-US" dirty="0" smtClean="0"/>
              <a:t>About 90% of the time in a project is spent on communication by the project manager. If this continues in a project, there is a danger of missing the deliverables or other outcomes as required.</a:t>
            </a:r>
          </a:p>
          <a:p>
            <a:pPr eaLnBrk="1" hangingPunct="1">
              <a:spcBef>
                <a:spcPct val="0"/>
              </a:spcBef>
            </a:pPr>
            <a:r>
              <a:rPr lang="en-US" dirty="0" smtClean="0"/>
              <a:t>it has been found that most projects experience a breakdown in communications.</a:t>
            </a:r>
            <a:endParaRPr lang="ro-RO" dirty="0" smtClean="0"/>
          </a:p>
          <a:p>
            <a:endParaRPr lang="ro-RO" dirty="0" smtClean="0"/>
          </a:p>
        </p:txBody>
      </p:sp>
    </p:spTree>
    <p:extLst>
      <p:ext uri="{BB962C8B-B14F-4D97-AF65-F5344CB8AC3E}">
        <p14:creationId xmlns:p14="http://schemas.microsoft.com/office/powerpoint/2010/main" val="383504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Project teams are in a constant state of communication via email, telephone calls, texts, face-to-face discussions and even nonverbal interactions. Whatever they use, project teams will increase their chances of achieving their goals if they develop successful strategies for keeping everyone informed about what’s going on. </a:t>
            </a:r>
          </a:p>
          <a:p>
            <a:pPr marL="0" indent="0">
              <a:buNone/>
            </a:pPr>
            <a:r>
              <a:rPr lang="en-US" sz="1200" dirty="0" smtClean="0"/>
              <a:t>Here are some tips for communicating effectively during the course of a project:</a:t>
            </a:r>
          </a:p>
          <a:p>
            <a:pPr marL="0" indent="0">
              <a:buNone/>
            </a:pPr>
            <a:r>
              <a:rPr lang="en-US" sz="1200" b="1" dirty="0" smtClean="0"/>
              <a:t>1. Meet regularly</a:t>
            </a:r>
          </a:p>
          <a:p>
            <a:pPr marL="0" indent="0">
              <a:buNone/>
            </a:pPr>
            <a:r>
              <a:rPr lang="en-US" sz="1200" dirty="0" smtClean="0"/>
              <a:t>Hold regular strategy meetings for the entire team. This gives everyone an opportunity to be present while project activities and changes are being discussed and creates a level playing field by giving all team members a chance to voice ideas concerns and share status updates. To reduce wasted time, try to limit meetings to 50 minutes; that gives everyone a few minutes for administrative work or downtime — or simply a chance to get to the next meeting. </a:t>
            </a:r>
          </a:p>
          <a:p>
            <a:pPr marL="0" indent="0">
              <a:buNone/>
            </a:pPr>
            <a:r>
              <a:rPr lang="en-US" sz="1200" b="1" dirty="0" smtClean="0"/>
              <a:t>2. Be inclusive </a:t>
            </a:r>
          </a:p>
          <a:p>
            <a:pPr marL="0" indent="0">
              <a:buNone/>
            </a:pPr>
            <a:r>
              <a:rPr lang="en-US" sz="1200" dirty="0" smtClean="0"/>
              <a:t>Make sure you don’t leave anyone out when you invite people to meetings or send out reports about recent developments. It’s always better to gain more input from more people than limited input from just a few team members who are regarded as key players. </a:t>
            </a:r>
          </a:p>
          <a:p>
            <a:endParaRPr lang="ro-RO" dirty="0"/>
          </a:p>
        </p:txBody>
      </p:sp>
    </p:spTree>
    <p:extLst>
      <p:ext uri="{BB962C8B-B14F-4D97-AF65-F5344CB8AC3E}">
        <p14:creationId xmlns:p14="http://schemas.microsoft.com/office/powerpoint/2010/main" val="2849795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4. Be transparent, clear and concise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Communication can be time-consuming in any form. You can avoid wasting other people’s time (and your own) by being transparent, clear and concise. Prior to picking up the telephone, typing an email or scheduling a meeting, take a moment or two to consider some aspects: the purpose of the communication, the desired outcome,</a:t>
            </a:r>
            <a:r>
              <a:rPr lang="en-US" sz="1200" baseline="0" dirty="0" smtClean="0"/>
              <a:t> the time etc. </a:t>
            </a:r>
            <a:endParaRPr lang="en-US" sz="1200" dirty="0" smtClean="0"/>
          </a:p>
          <a:p>
            <a:r>
              <a:rPr lang="en-US" sz="1200" dirty="0" smtClean="0"/>
              <a:t>Try to get your message(s) across in ways that are easy to understand and accessible to everyone concerned. </a:t>
            </a:r>
          </a:p>
          <a:p>
            <a:endParaRPr lang="ro-RO" dirty="0"/>
          </a:p>
        </p:txBody>
      </p:sp>
    </p:spTree>
    <p:extLst>
      <p:ext uri="{BB962C8B-B14F-4D97-AF65-F5344CB8AC3E}">
        <p14:creationId xmlns:p14="http://schemas.microsoft.com/office/powerpoint/2010/main" val="1481942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4. Show some respect </a:t>
            </a:r>
          </a:p>
          <a:p>
            <a:r>
              <a:rPr lang="en-US" sz="1200" dirty="0" smtClean="0"/>
              <a:t>People are put on project teams for a reason. Whatever their roles, all members serve an intended purpose and bring intrinsic value to the project. Regardless of title and position in the organizational hierarchy, all participants should be expected to show respect for their fellow team members and should be held accountable for their behavior. </a:t>
            </a:r>
          </a:p>
          <a:p>
            <a:r>
              <a:rPr lang="en-US" sz="1200" dirty="0" smtClean="0"/>
              <a:t>All team members should be able to freely communicate their thoughts, opinions and concerns without fear of ridicule or consequence. </a:t>
            </a:r>
          </a:p>
          <a:p>
            <a:r>
              <a:rPr lang="en-US" sz="1200" dirty="0" smtClean="0"/>
              <a:t>Similarly, when scheduling project activities, every team member’s competing responsibilities and time pressures should be taken into consideration. Teams cannot remain strong if they have weak links in the chain of mutual respect. </a:t>
            </a:r>
          </a:p>
          <a:p>
            <a:endParaRPr lang="en-US"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No project can be successful with a team of one. Egos need to be checked at the door when team members are communicating with one another. </a:t>
            </a:r>
          </a:p>
          <a:p>
            <a:endParaRPr lang="en-US" sz="1200" dirty="0" smtClean="0"/>
          </a:p>
          <a:p>
            <a:endParaRPr lang="ro-RO" dirty="0"/>
          </a:p>
        </p:txBody>
      </p:sp>
    </p:spTree>
    <p:extLst>
      <p:ext uri="{BB962C8B-B14F-4D97-AF65-F5344CB8AC3E}">
        <p14:creationId xmlns:p14="http://schemas.microsoft.com/office/powerpoint/2010/main" val="1307912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US" sz="3600" b="1" dirty="0" smtClean="0">
                <a:solidFill>
                  <a:srgbClr val="003366"/>
                </a:solidFill>
                <a:latin typeface="Trebuchet MS" panose="020B0603020202020204" pitchFamily="34" charset="0"/>
              </a:rPr>
              <a:t>5. Feedback</a:t>
            </a:r>
            <a:endParaRPr lang="en-US" sz="1200" dirty="0" smtClean="0"/>
          </a:p>
          <a:p>
            <a:r>
              <a:rPr lang="en-US" sz="1200" dirty="0" smtClean="0"/>
              <a:t>Being able to give and receive feedback is an important communication skill. Giving feedback involves giving praise as well – something as simple as saying "good job" or "thanks for taking care of that" to an employee can greatly increase motivation.</a:t>
            </a:r>
          </a:p>
          <a:p>
            <a:r>
              <a:rPr lang="en-US" sz="1200" dirty="0" smtClean="0"/>
              <a:t>Similarly, you should be able to accept, and even encourage, feedback from others. Listen to the feedback you are given, ask clarifying questions if you are unsure of the issue, and make efforts to implement the feedback.</a:t>
            </a:r>
          </a:p>
          <a:p>
            <a:endParaRPr lang="ro-RO" dirty="0"/>
          </a:p>
        </p:txBody>
      </p:sp>
    </p:spTree>
    <p:extLst>
      <p:ext uri="{BB962C8B-B14F-4D97-AF65-F5344CB8AC3E}">
        <p14:creationId xmlns:p14="http://schemas.microsoft.com/office/powerpoint/2010/main" val="1750808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10/25/2018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10/25/2018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10/25/2018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10/25/2018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10/25/2018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10/25/2018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10/25/2018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interregrobg.eu/" TargetMode="External"/><Relationship Id="rId5" Type="http://schemas.openxmlformats.org/officeDocument/2006/relationships/image" Target="../media/image4.pn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6.jpe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0.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1.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2.jp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hyperlink" Target="http://www.interregrobg.eu/"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4.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itle 6"/>
          <p:cNvSpPr>
            <a:spLocks noGrp="1"/>
          </p:cNvSpPr>
          <p:nvPr>
            <p:ph type="ctrTitle"/>
          </p:nvPr>
        </p:nvSpPr>
        <p:spPr>
          <a:xfrm>
            <a:off x="724973" y="2157223"/>
            <a:ext cx="7772400" cy="1470025"/>
          </a:xfrm>
        </p:spPr>
        <p:txBody>
          <a:bodyPr/>
          <a:lstStyle/>
          <a:p>
            <a:r>
              <a:rPr lang="en-US" sz="2600" b="1" dirty="0" smtClean="0">
                <a:latin typeface="Trebuchet MS" panose="020B0603020202020204" pitchFamily="34" charset="0"/>
              </a:rPr>
              <a:t/>
            </a:r>
            <a:br>
              <a:rPr lang="en-US" sz="2600" b="1" dirty="0" smtClean="0">
                <a:latin typeface="Trebuchet MS" panose="020B0603020202020204" pitchFamily="34" charset="0"/>
              </a:rPr>
            </a:br>
            <a:endParaRPr lang="en-US" sz="2600" b="1" dirty="0">
              <a:latin typeface="Trebuchet MS" panose="020B0603020202020204" pitchFamily="34" charset="0"/>
            </a:endParaRPr>
          </a:p>
        </p:txBody>
      </p:sp>
      <p:sp>
        <p:nvSpPr>
          <p:cNvPr id="3" name="Subtitle 2"/>
          <p:cNvSpPr>
            <a:spLocks noGrp="1"/>
          </p:cNvSpPr>
          <p:nvPr>
            <p:ph type="subTitle" idx="1"/>
          </p:nvPr>
        </p:nvSpPr>
        <p:spPr>
          <a:xfrm>
            <a:off x="229673" y="2098911"/>
            <a:ext cx="8763000" cy="2666999"/>
          </a:xfrm>
        </p:spPr>
        <p:txBody>
          <a:bodyPr/>
          <a:lstStyle/>
          <a:p>
            <a:r>
              <a:rPr lang="en-US" sz="3800" b="1" dirty="0" smtClean="0">
                <a:solidFill>
                  <a:srgbClr val="003366"/>
                </a:solidFill>
                <a:latin typeface="Trebuchet MS" panose="020B0603020202020204" pitchFamily="34" charset="0"/>
              </a:rPr>
              <a:t>Communication as a tool</a:t>
            </a:r>
            <a:endParaRPr lang="en-US" sz="3800" b="1" dirty="0">
              <a:solidFill>
                <a:srgbClr val="003366"/>
              </a:solidFill>
              <a:latin typeface="Trebuchet MS" panose="020B0603020202020204" pitchFamily="34" charset="0"/>
            </a:endParaRPr>
          </a:p>
        </p:txBody>
      </p:sp>
      <p:pic>
        <p:nvPicPr>
          <p:cNvPr id="12" name="Content Placeholder 11"/>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5858311" y="232687"/>
            <a:ext cx="1447800" cy="1171575"/>
          </a:xfr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673" y="236113"/>
            <a:ext cx="3421662" cy="906623"/>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48172" y="263291"/>
            <a:ext cx="1606656" cy="1172212"/>
          </a:xfrm>
          <a:prstGeom prst="rect">
            <a:avLst/>
          </a:prstGeom>
        </p:spPr>
      </p:pic>
      <p:sp>
        <p:nvSpPr>
          <p:cNvPr id="14" name="Title 6"/>
          <p:cNvSpPr txBox="1">
            <a:spLocks/>
          </p:cNvSpPr>
          <p:nvPr/>
        </p:nvSpPr>
        <p:spPr bwMode="auto">
          <a:xfrm>
            <a:off x="1866900" y="5181599"/>
            <a:ext cx="5410200" cy="94900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lvl="0" eaLnBrk="1" hangingPunct="1"/>
            <a:r>
              <a:rPr lang="en-US" sz="2400" b="1" dirty="0" smtClean="0">
                <a:solidFill>
                  <a:srgbClr val="003366"/>
                </a:solidFill>
                <a:latin typeface="Trebuchet MS" panose="020B0603020202020204" pitchFamily="34" charset="0"/>
              </a:rPr>
              <a:t>October, 2018</a:t>
            </a:r>
            <a:br>
              <a:rPr lang="en-US" sz="2400" b="1" dirty="0" smtClean="0">
                <a:solidFill>
                  <a:srgbClr val="003366"/>
                </a:solidFill>
                <a:latin typeface="Trebuchet MS" panose="020B0603020202020204" pitchFamily="34" charset="0"/>
              </a:rPr>
            </a:br>
            <a:r>
              <a:rPr lang="en-US" sz="2400" b="1" dirty="0" smtClean="0">
                <a:latin typeface="Trebuchet MS" panose="020B0603020202020204" pitchFamily="34" charset="0"/>
              </a:rPr>
              <a:t/>
            </a:r>
            <a:br>
              <a:rPr lang="en-US" sz="2400" b="1" dirty="0" smtClean="0">
                <a:latin typeface="Trebuchet MS" panose="020B0603020202020204" pitchFamily="34" charset="0"/>
              </a:rPr>
            </a:br>
            <a:r>
              <a:rPr lang="ro-RO"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hlinkClick r:id="rId6"/>
              </a:rPr>
              <a:t>www.interregrobg.eu</a:t>
            </a:r>
            <a:r>
              <a:rPr lang="ro-RO"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t>
            </a:r>
            <a:endPar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endParaRPr>
          </a:p>
          <a:p>
            <a:endParaRPr lang="en-US" sz="2400" b="1" dirty="0">
              <a:latin typeface="Trebuchet MS" panose="020B0603020202020204" pitchFamily="34" charset="0"/>
            </a:endParaRPr>
          </a:p>
        </p:txBody>
      </p:sp>
      <p:pic>
        <p:nvPicPr>
          <p:cNvPr id="5" name="Picture 4"/>
          <p:cNvPicPr>
            <a:picLocks noChangeAspect="1"/>
          </p:cNvPicPr>
          <p:nvPr/>
        </p:nvPicPr>
        <p:blipFill>
          <a:blip r:embed="rId7"/>
          <a:stretch>
            <a:fillRect/>
          </a:stretch>
        </p:blipFill>
        <p:spPr>
          <a:xfrm>
            <a:off x="3124200" y="3273730"/>
            <a:ext cx="2889066" cy="1282631"/>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40968" y="322984"/>
            <a:ext cx="914400" cy="896216"/>
          </a:xfrm>
          <a:prstGeom prst="rect">
            <a:avLst/>
          </a:prstGeom>
        </p:spPr>
      </p:pic>
    </p:spTree>
    <p:extLst>
      <p:ext uri="{BB962C8B-B14F-4D97-AF65-F5344CB8AC3E}">
        <p14:creationId xmlns:p14="http://schemas.microsoft.com/office/powerpoint/2010/main" val="13767545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70">
        <p15:prstTrans prst="peelOff"/>
      </p:transition>
    </mc:Choice>
    <mc:Fallback xmlns="">
      <p:transition spd="slow" advClick="0" advTm="107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62400" y="1676400"/>
            <a:ext cx="4578612" cy="3200400"/>
          </a:xfrm>
          <a:prstGeom prst="rect">
            <a:avLst/>
          </a:prstGeom>
          <a:ln>
            <a:noFill/>
          </a:ln>
          <a:effectLst>
            <a:outerShdw blurRad="292100" dist="139700" dir="2700000" algn="tl" rotWithShape="0">
              <a:srgbClr val="333333">
                <a:alpha val="65000"/>
              </a:srgbClr>
            </a:outerShdw>
          </a:effec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832" y="5791200"/>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7" name="Rectangle 6"/>
          <p:cNvSpPr/>
          <p:nvPr/>
        </p:nvSpPr>
        <p:spPr>
          <a:xfrm>
            <a:off x="346023" y="1676400"/>
            <a:ext cx="3448987" cy="3539430"/>
          </a:xfrm>
          <a:prstGeom prst="rect">
            <a:avLst/>
          </a:prstGeom>
        </p:spPr>
        <p:txBody>
          <a:bodyPr wrap="square">
            <a:spAutoFit/>
          </a:bodyPr>
          <a:lstStyle/>
          <a:p>
            <a:r>
              <a:rPr lang="en-US" sz="3200" b="1" dirty="0" smtClean="0">
                <a:solidFill>
                  <a:srgbClr val="003366"/>
                </a:solidFill>
                <a:latin typeface="Trebuchet MS" panose="020B0603020202020204" pitchFamily="34" charset="0"/>
              </a:rPr>
              <a:t>Communication = the exchanging </a:t>
            </a:r>
            <a:r>
              <a:rPr lang="en-US" sz="3200" b="1" dirty="0">
                <a:solidFill>
                  <a:srgbClr val="003366"/>
                </a:solidFill>
                <a:latin typeface="Trebuchet MS" panose="020B0603020202020204" pitchFamily="34" charset="0"/>
              </a:rPr>
              <a:t>of information by speaking, writing, or using some other medium</a:t>
            </a:r>
            <a:endParaRPr lang="ro-RO" sz="3200" b="1" dirty="0">
              <a:solidFill>
                <a:srgbClr val="003366"/>
              </a:solidFill>
              <a:latin typeface="Trebuchet MS" panose="020B0603020202020204" pitchFamily="34" charset="0"/>
            </a:endParaRPr>
          </a:p>
        </p:txBody>
      </p:sp>
      <p:pic>
        <p:nvPicPr>
          <p:cNvPr id="3" name="Picture 2"/>
          <p:cNvPicPr>
            <a:picLocks noChangeAspect="1"/>
          </p:cNvPicPr>
          <p:nvPr/>
        </p:nvPicPr>
        <p:blipFill>
          <a:blip r:embed="rId6"/>
          <a:stretch>
            <a:fillRect/>
          </a:stretch>
        </p:blipFill>
        <p:spPr>
          <a:xfrm>
            <a:off x="377931" y="304800"/>
            <a:ext cx="3420152" cy="902286"/>
          </a:xfrm>
          <a:prstGeom prst="rect">
            <a:avLst/>
          </a:prstGeom>
        </p:spPr>
      </p:pic>
    </p:spTree>
    <p:extLst>
      <p:ext uri="{BB962C8B-B14F-4D97-AF65-F5344CB8AC3E}">
        <p14:creationId xmlns:p14="http://schemas.microsoft.com/office/powerpoint/2010/main" val="33026117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just" eaLnBrk="1" hangingPunct="1">
              <a:lnSpc>
                <a:spcPct val="150000"/>
              </a:lnSpc>
              <a:buNone/>
            </a:pPr>
            <a:endParaRPr lang="en-US" altLang="en-US" sz="2000" dirty="0">
              <a:latin typeface="Trebuchet MS" panose="020B0603020202020204" pitchFamily="34" charset="0"/>
              <a:cs typeface="Arial" panose="020B0604020202020204" pitchFamily="34" charset="0"/>
            </a:endParaRPr>
          </a:p>
          <a:p>
            <a:pPr marL="0" indent="0" algn="just" eaLnBrk="1" hangingPunct="1">
              <a:lnSpc>
                <a:spcPct val="150000"/>
              </a:lnSpc>
              <a:buNone/>
            </a:pPr>
            <a:endParaRPr lang="en-US" altLang="en-US" sz="2000" dirty="0">
              <a:latin typeface="Trebuchet MS" panose="020B0603020202020204" pitchFamily="34" charset="0"/>
              <a:cs typeface="Arial" panose="020B0604020202020204" pitchFamily="34" charset="0"/>
            </a:endParaRPr>
          </a:p>
          <a:p>
            <a:pPr marL="1371600" lvl="3" indent="0" eaLnBrk="1" hangingPunct="1">
              <a:lnSpc>
                <a:spcPct val="150000"/>
              </a:lnSpc>
              <a:buNone/>
            </a:pPr>
            <a:endParaRPr lang="en-US" altLang="en-US" dirty="0" smtClean="0">
              <a:latin typeface="Trebuchet MS" panose="020B0603020202020204" pitchFamily="34" charset="0"/>
              <a:cs typeface="Arial" panose="020B0604020202020204" pitchFamily="34" charset="0"/>
            </a:endParaRPr>
          </a:p>
          <a:p>
            <a:pPr marL="1371600" lvl="3" indent="0" eaLnBrk="1" hangingPunct="1">
              <a:lnSpc>
                <a:spcPct val="150000"/>
              </a:lnSpc>
              <a:buNone/>
            </a:pPr>
            <a:endParaRPr lang="en-US" altLang="en-US" dirty="0" smtClean="0">
              <a:latin typeface="Trebuchet MS" panose="020B0603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684" y="5841539"/>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2" name="Rectangle 1"/>
          <p:cNvSpPr/>
          <p:nvPr/>
        </p:nvSpPr>
        <p:spPr>
          <a:xfrm>
            <a:off x="152400" y="1524000"/>
            <a:ext cx="8839200" cy="2062103"/>
          </a:xfrm>
          <a:prstGeom prst="rect">
            <a:avLst/>
          </a:prstGeom>
        </p:spPr>
        <p:txBody>
          <a:bodyPr wrap="square">
            <a:spAutoFit/>
          </a:bodyPr>
          <a:lstStyle/>
          <a:p>
            <a:pPr algn="ctr"/>
            <a:r>
              <a:rPr lang="ro-RO" sz="3200" b="1" i="1" dirty="0">
                <a:solidFill>
                  <a:srgbClr val="003366"/>
                </a:solidFill>
                <a:latin typeface="Trebuchet MS" panose="020B0603020202020204" pitchFamily="34" charset="0"/>
              </a:rPr>
              <a:t>More effective communication = Better project </a:t>
            </a:r>
            <a:r>
              <a:rPr lang="ro-RO" sz="3200" b="1" i="1" dirty="0" smtClean="0">
                <a:solidFill>
                  <a:srgbClr val="003366"/>
                </a:solidFill>
                <a:latin typeface="Trebuchet MS" panose="020B0603020202020204" pitchFamily="34" charset="0"/>
              </a:rPr>
              <a:t>management</a:t>
            </a:r>
            <a:r>
              <a:rPr lang="en-US" sz="3200" b="1" i="1" dirty="0" smtClean="0">
                <a:solidFill>
                  <a:srgbClr val="003366"/>
                </a:solidFill>
                <a:latin typeface="Trebuchet MS" panose="020B0603020202020204" pitchFamily="34" charset="0"/>
              </a:rPr>
              <a:t> = Successful implementation = Higher impact</a:t>
            </a:r>
            <a:endParaRPr lang="en-US" sz="3200" b="1" dirty="0" smtClean="0">
              <a:solidFill>
                <a:srgbClr val="003366"/>
              </a:solidFill>
              <a:latin typeface="Trebuchet MS" panose="020B0603020202020204" pitchFamily="34" charset="0"/>
            </a:endParaRPr>
          </a:p>
          <a:p>
            <a:endParaRPr lang="en-US" sz="3200"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29248" y="3253002"/>
            <a:ext cx="4485503" cy="2514600"/>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6"/>
          <a:stretch>
            <a:fillRect/>
          </a:stretch>
        </p:blipFill>
        <p:spPr>
          <a:xfrm>
            <a:off x="421783" y="334688"/>
            <a:ext cx="3420152" cy="902286"/>
          </a:xfrm>
          <a:prstGeom prst="rect">
            <a:avLst/>
          </a:prstGeom>
        </p:spPr>
      </p:pic>
    </p:spTree>
    <p:extLst>
      <p:ext uri="{BB962C8B-B14F-4D97-AF65-F5344CB8AC3E}">
        <p14:creationId xmlns:p14="http://schemas.microsoft.com/office/powerpoint/2010/main" val="3187715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647" y="304800"/>
            <a:ext cx="8229600" cy="1143000"/>
          </a:xfrm>
        </p:spPr>
        <p:txBody>
          <a:bodyPr/>
          <a:lstStyle/>
          <a:p>
            <a:pPr algn="l"/>
            <a:r>
              <a:rPr lang="en-US" altLang="en-US" sz="2000" b="1" dirty="0" smtClean="0"/>
              <a:t/>
            </a:r>
            <a:br>
              <a:rPr lang="en-US" altLang="en-US" sz="2000" b="1" dirty="0" smtClean="0"/>
            </a:br>
            <a:r>
              <a:rPr lang="en-US" altLang="en-US" sz="2000" b="1" dirty="0"/>
              <a:t/>
            </a:r>
            <a:br>
              <a:rPr lang="en-US" altLang="en-US" sz="2000" b="1" dirty="0"/>
            </a:br>
            <a:r>
              <a:rPr lang="en-US" altLang="en-US" sz="2000" b="1" dirty="0" smtClean="0"/>
              <a:t/>
            </a:r>
            <a:br>
              <a:rPr lang="en-US" altLang="en-US" sz="2000" b="1" dirty="0" smtClean="0"/>
            </a:br>
            <a:r>
              <a:rPr lang="en-US" altLang="en-US" sz="2000" b="1" dirty="0" smtClean="0"/>
              <a:t/>
            </a:r>
            <a:br>
              <a:rPr lang="en-US" altLang="en-US" sz="2000" b="1" dirty="0" smtClean="0"/>
            </a:br>
            <a:r>
              <a:rPr lang="en-US" altLang="en-US" sz="2000" b="1" dirty="0"/>
              <a:t/>
            </a:r>
            <a:br>
              <a:rPr lang="en-US" altLang="en-US" sz="2000" b="1" dirty="0"/>
            </a:br>
            <a:r>
              <a:rPr lang="en-US" altLang="en-US" sz="2000" b="1" dirty="0" smtClean="0"/>
              <a:t/>
            </a:r>
            <a:br>
              <a:rPr lang="en-US" altLang="en-US" sz="2000" b="1" dirty="0" smtClean="0"/>
            </a:br>
            <a:r>
              <a:rPr lang="en-US" altLang="en-US" sz="2000" b="1" dirty="0"/>
              <a:t/>
            </a:r>
            <a:br>
              <a:rPr lang="en-US" altLang="en-US" sz="2000" b="1" dirty="0"/>
            </a:br>
            <a:r>
              <a:rPr lang="en-US" altLang="en-US" sz="2000" b="1" dirty="0" smtClean="0"/>
              <a:t/>
            </a:r>
            <a:br>
              <a:rPr lang="en-US" altLang="en-US" sz="2000" b="1" dirty="0" smtClean="0"/>
            </a:br>
            <a:r>
              <a:rPr lang="en-US" altLang="en-US" sz="2000" b="1" dirty="0" smtClean="0"/>
              <a:t/>
            </a:r>
            <a:br>
              <a:rPr lang="en-US" altLang="en-US" sz="2000" b="1" dirty="0" smtClean="0"/>
            </a:br>
            <a:r>
              <a:rPr lang="en-US" altLang="en-US" sz="2000" b="1" dirty="0" smtClean="0"/>
              <a:t/>
            </a:r>
            <a:br>
              <a:rPr lang="en-US" altLang="en-US" sz="2000" b="1" dirty="0" smtClean="0"/>
            </a:br>
            <a:r>
              <a:rPr lang="en-US" altLang="en-US" sz="2000" b="1" dirty="0" smtClean="0"/>
              <a:t/>
            </a:r>
            <a:br>
              <a:rPr lang="en-US" altLang="en-US" sz="2000" b="1" dirty="0" smtClean="0"/>
            </a:br>
            <a:r>
              <a:rPr lang="en-US" altLang="en-US" sz="2000" b="1" dirty="0" smtClean="0"/>
              <a:t/>
            </a:r>
            <a:br>
              <a:rPr lang="en-US" altLang="en-US" sz="2000" b="1" dirty="0" smtClean="0"/>
            </a:br>
            <a:r>
              <a:rPr lang="en-US" altLang="en-US" sz="2000" b="1" dirty="0"/>
              <a:t/>
            </a:r>
            <a:br>
              <a:rPr lang="en-US" altLang="en-US" sz="2000" b="1" dirty="0"/>
            </a:br>
            <a:endParaRPr lang="en-US" sz="2000" dirty="0"/>
          </a:p>
        </p:txBody>
      </p:sp>
      <p:sp>
        <p:nvSpPr>
          <p:cNvPr id="3" name="Content Placeholder 2"/>
          <p:cNvSpPr>
            <a:spLocks noGrp="1"/>
          </p:cNvSpPr>
          <p:nvPr>
            <p:ph idx="1"/>
          </p:nvPr>
        </p:nvSpPr>
        <p:spPr>
          <a:xfrm>
            <a:off x="460375" y="1255798"/>
            <a:ext cx="8153398" cy="5181600"/>
          </a:xfrm>
        </p:spPr>
        <p:txBody>
          <a:bodyPr/>
          <a:lstStyle/>
          <a:p>
            <a:pPr marL="457200" indent="-457200" algn="ctr">
              <a:buAutoNum type="arabicPeriod"/>
            </a:pPr>
            <a:r>
              <a:rPr lang="en-US" sz="5400" b="1" dirty="0" smtClean="0">
                <a:solidFill>
                  <a:srgbClr val="003366"/>
                </a:solidFill>
                <a:latin typeface="Trebuchet MS" panose="020B0603020202020204" pitchFamily="34" charset="0"/>
              </a:rPr>
              <a:t>Meet regularly</a:t>
            </a:r>
          </a:p>
          <a:p>
            <a:pPr marL="457200" indent="-457200" algn="ctr">
              <a:buAutoNum type="arabicPeriod"/>
            </a:pPr>
            <a:endParaRPr lang="en-US" sz="5400" b="1" dirty="0">
              <a:solidFill>
                <a:srgbClr val="003366"/>
              </a:solidFill>
              <a:latin typeface="Trebuchet MS" panose="020B0603020202020204" pitchFamily="34" charset="0"/>
            </a:endParaRPr>
          </a:p>
          <a:p>
            <a:pPr marL="457200" indent="-457200" algn="ctr">
              <a:buAutoNum type="arabicPeriod"/>
            </a:pPr>
            <a:endParaRPr lang="en-US" sz="5400" b="1" dirty="0" smtClean="0">
              <a:solidFill>
                <a:srgbClr val="003366"/>
              </a:solidFill>
              <a:latin typeface="Trebuchet MS" panose="020B0603020202020204" pitchFamily="34" charset="0"/>
            </a:endParaRPr>
          </a:p>
          <a:p>
            <a:pPr marL="457200" indent="-457200" algn="ctr">
              <a:buAutoNum type="arabicPeriod"/>
            </a:pPr>
            <a:endParaRPr lang="en-US" sz="5400" b="1" dirty="0">
              <a:solidFill>
                <a:srgbClr val="003366"/>
              </a:solidFill>
              <a:latin typeface="Trebuchet MS" panose="020B0603020202020204" pitchFamily="34" charset="0"/>
            </a:endParaRPr>
          </a:p>
          <a:p>
            <a:pPr marL="0" indent="0" algn="ctr">
              <a:buNone/>
            </a:pPr>
            <a:r>
              <a:rPr lang="en-US" sz="5400" b="1" dirty="0" smtClean="0">
                <a:solidFill>
                  <a:srgbClr val="003366"/>
                </a:solidFill>
                <a:latin typeface="Trebuchet MS" panose="020B0603020202020204" pitchFamily="34" charset="0"/>
              </a:rPr>
              <a:t>2</a:t>
            </a:r>
            <a:r>
              <a:rPr lang="en-US" sz="5400" b="1" dirty="0">
                <a:solidFill>
                  <a:srgbClr val="003366"/>
                </a:solidFill>
                <a:latin typeface="Trebuchet MS" panose="020B0603020202020204" pitchFamily="34" charset="0"/>
              </a:rPr>
              <a:t>. Be inclusive </a:t>
            </a:r>
          </a:p>
          <a:p>
            <a:pPr marL="0" indent="0" algn="ctr">
              <a:buNone/>
            </a:pPr>
            <a:endParaRPr lang="en-US" sz="2000" dirty="0"/>
          </a:p>
          <a:p>
            <a:pPr marL="1712913" indent="0" algn="ctr">
              <a:buNone/>
            </a:pPr>
            <a:r>
              <a:rPr lang="en-US" sz="2000" b="1" dirty="0" smtClean="0">
                <a:solidFill>
                  <a:srgbClr val="003366"/>
                </a:solidFill>
                <a:latin typeface="Arial" panose="020B0604020202020204" pitchFamily="34" charset="0"/>
                <a:cs typeface="Arial" panose="020B0604020202020204" pitchFamily="34" charset="0"/>
              </a:rPr>
              <a:t>			</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809456"/>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4" name="AutoShape 2" descr="Imagini pentru meet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o-RO"/>
          </a:p>
        </p:txBody>
      </p:sp>
      <p:pic>
        <p:nvPicPr>
          <p:cNvPr id="11" name="Picture 10"/>
          <p:cNvPicPr>
            <a:picLocks noChangeAspect="1"/>
          </p:cNvPicPr>
          <p:nvPr/>
        </p:nvPicPr>
        <p:blipFill>
          <a:blip r:embed="rId5"/>
          <a:stretch>
            <a:fillRect/>
          </a:stretch>
        </p:blipFill>
        <p:spPr>
          <a:xfrm>
            <a:off x="2763273" y="2409428"/>
            <a:ext cx="3644348" cy="2438400"/>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6"/>
          <a:stretch>
            <a:fillRect/>
          </a:stretch>
        </p:blipFill>
        <p:spPr>
          <a:xfrm>
            <a:off x="470647" y="353512"/>
            <a:ext cx="3420152" cy="902286"/>
          </a:xfrm>
          <a:prstGeom prst="rect">
            <a:avLst/>
          </a:prstGeom>
        </p:spPr>
      </p:pic>
    </p:spTree>
    <p:extLst>
      <p:ext uri="{BB962C8B-B14F-4D97-AF65-F5344CB8AC3E}">
        <p14:creationId xmlns:p14="http://schemas.microsoft.com/office/powerpoint/2010/main" val="205823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066800"/>
            <a:ext cx="8229600" cy="4525963"/>
          </a:xfrm>
        </p:spPr>
        <p:txBody>
          <a:bodyPr/>
          <a:lstStyle/>
          <a:p>
            <a:pPr marL="0" indent="0" algn="ctr">
              <a:buNone/>
            </a:pPr>
            <a:r>
              <a:rPr lang="ro-RO" sz="4800" b="1" dirty="0" smtClean="0">
                <a:solidFill>
                  <a:srgbClr val="003366"/>
                </a:solidFill>
                <a:latin typeface="Trebuchet MS" panose="020B0603020202020204" pitchFamily="34" charset="0"/>
              </a:rPr>
              <a:t>3</a:t>
            </a:r>
            <a:r>
              <a:rPr lang="en-US" sz="4800" b="1" dirty="0" smtClean="0">
                <a:solidFill>
                  <a:srgbClr val="003366"/>
                </a:solidFill>
                <a:latin typeface="Trebuchet MS" panose="020B0603020202020204" pitchFamily="34" charset="0"/>
              </a:rPr>
              <a:t>. </a:t>
            </a:r>
            <a:r>
              <a:rPr lang="en-US" sz="4800" b="1" dirty="0">
                <a:solidFill>
                  <a:srgbClr val="003366"/>
                </a:solidFill>
                <a:latin typeface="Trebuchet MS" panose="020B0603020202020204" pitchFamily="34" charset="0"/>
              </a:rPr>
              <a:t>Be transparent, clear and </a:t>
            </a:r>
            <a:r>
              <a:rPr lang="en-US" sz="4800" b="1" dirty="0" smtClean="0">
                <a:solidFill>
                  <a:srgbClr val="003366"/>
                </a:solidFill>
                <a:latin typeface="Trebuchet MS" panose="020B0603020202020204" pitchFamily="34" charset="0"/>
              </a:rPr>
              <a:t>concise</a:t>
            </a:r>
          </a:p>
          <a:p>
            <a:endParaRPr lang="en-US" sz="2000" b="1" dirty="0"/>
          </a:p>
          <a:p>
            <a:pPr marL="0" indent="0" algn="just" eaLnBrk="1" hangingPunct="1">
              <a:lnSpc>
                <a:spcPct val="150000"/>
              </a:lnSpc>
              <a:buNone/>
            </a:pPr>
            <a:r>
              <a:rPr lang="en-US" altLang="en-US" sz="2000" b="1" dirty="0" smtClean="0">
                <a:solidFill>
                  <a:srgbClr val="003366"/>
                </a:solidFill>
                <a:latin typeface="Arial" panose="020B0604020202020204" pitchFamily="34" charset="0"/>
                <a:cs typeface="Arial" panose="020B0604020202020204" pitchFamily="34" charset="0"/>
              </a:rPr>
              <a:t>             </a:t>
            </a:r>
            <a:endParaRPr lang="en-US" sz="2000" b="1" dirty="0">
              <a:solidFill>
                <a:srgbClr val="003366"/>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 y="5737828"/>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0800" y="2667000"/>
            <a:ext cx="3889692" cy="3804016"/>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6"/>
          <a:stretch>
            <a:fillRect/>
          </a:stretch>
        </p:blipFill>
        <p:spPr>
          <a:xfrm>
            <a:off x="457200" y="304800"/>
            <a:ext cx="3420152" cy="902286"/>
          </a:xfrm>
          <a:prstGeom prst="rect">
            <a:avLst/>
          </a:prstGeom>
        </p:spPr>
      </p:pic>
    </p:spTree>
    <p:extLst>
      <p:ext uri="{BB962C8B-B14F-4D97-AF65-F5344CB8AC3E}">
        <p14:creationId xmlns:p14="http://schemas.microsoft.com/office/powerpoint/2010/main" val="39100903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27665"/>
            <a:ext cx="8229600" cy="2488120"/>
          </a:xfrm>
        </p:spPr>
        <p:txBody>
          <a:bodyPr/>
          <a:lstStyle/>
          <a:p>
            <a:pPr marL="0" indent="0" algn="ctr">
              <a:buNone/>
            </a:pPr>
            <a:r>
              <a:rPr lang="en-US" sz="5400" b="1" dirty="0">
                <a:solidFill>
                  <a:srgbClr val="003366"/>
                </a:solidFill>
                <a:latin typeface="Trebuchet MS" panose="020B0603020202020204" pitchFamily="34" charset="0"/>
              </a:rPr>
              <a:t>4. Show some respect </a:t>
            </a:r>
            <a:endParaRPr lang="en-US" sz="5400" b="1" dirty="0" smtClean="0">
              <a:solidFill>
                <a:srgbClr val="003366"/>
              </a:solidFill>
              <a:latin typeface="Trebuchet MS" panose="020B0603020202020204" pitchFamily="34" charset="0"/>
            </a:endParaRPr>
          </a:p>
          <a:p>
            <a:pPr marL="0" indent="0">
              <a:buNone/>
            </a:pPr>
            <a:endParaRPr lang="en-US" sz="2000" b="1" dirty="0"/>
          </a:p>
          <a:p>
            <a:pPr marL="0" indent="0">
              <a:buNone/>
            </a:pPr>
            <a:endParaRPr lang="en-US" sz="2000" b="1" dirty="0" smtClean="0"/>
          </a:p>
          <a:p>
            <a:pPr marL="0" indent="0">
              <a:buNone/>
            </a:pPr>
            <a:endParaRPr lang="en-US" sz="2000" b="1" dirty="0"/>
          </a:p>
          <a:p>
            <a:pPr marL="0" indent="0">
              <a:buNone/>
            </a:pPr>
            <a:endParaRPr lang="en-US" sz="2000" b="1" dirty="0" smtClean="0"/>
          </a:p>
          <a:p>
            <a:pPr marL="0" indent="0">
              <a:buNone/>
            </a:pPr>
            <a:endParaRPr lang="en-US" sz="2000" b="1" dirty="0" smtClean="0"/>
          </a:p>
          <a:p>
            <a:pPr marL="0" indent="0">
              <a:buNone/>
            </a:pPr>
            <a:endParaRPr lang="en-US" sz="2000" b="1" dirty="0"/>
          </a:p>
          <a:p>
            <a:pPr marL="0" indent="0" eaLnBrk="1" hangingPunct="1">
              <a:buNone/>
            </a:pPr>
            <a:r>
              <a:rPr lang="en-US" altLang="en-US" sz="2000" dirty="0" smtClean="0">
                <a:latin typeface="Trebuchet MS" panose="020B0603020202020204" pitchFamily="34" charset="0"/>
                <a:cs typeface="Arial" panose="020B0604020202020204" pitchFamily="34" charset="0"/>
              </a:rPr>
              <a:t>           </a:t>
            </a:r>
            <a:endParaRPr lang="en-US" altLang="en-US" sz="2000" dirty="0">
              <a:latin typeface="Trebuchet MS" panose="020B0603020202020204" pitchFamily="34" charset="0"/>
              <a:cs typeface="Arial" panose="020B0604020202020204" pitchFamily="34" charset="0"/>
            </a:endParaRPr>
          </a:p>
          <a:p>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791200"/>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1667" t="3575" r="64999" b="46286"/>
          <a:stretch/>
        </p:blipFill>
        <p:spPr>
          <a:xfrm>
            <a:off x="2136775" y="2057400"/>
            <a:ext cx="5080000" cy="3429000"/>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6"/>
          <a:stretch>
            <a:fillRect/>
          </a:stretch>
        </p:blipFill>
        <p:spPr>
          <a:xfrm>
            <a:off x="426699" y="304800"/>
            <a:ext cx="3420152" cy="902286"/>
          </a:xfrm>
          <a:prstGeom prst="rect">
            <a:avLst/>
          </a:prstGeom>
        </p:spPr>
      </p:pic>
    </p:spTree>
    <p:extLst>
      <p:ext uri="{BB962C8B-B14F-4D97-AF65-F5344CB8AC3E}">
        <p14:creationId xmlns:p14="http://schemas.microsoft.com/office/powerpoint/2010/main" val="3242241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5400" b="1" dirty="0">
                <a:solidFill>
                  <a:srgbClr val="003366"/>
                </a:solidFill>
                <a:latin typeface="Trebuchet MS" panose="020B0603020202020204" pitchFamily="34" charset="0"/>
              </a:rPr>
              <a:t>5. Feedback</a:t>
            </a:r>
          </a:p>
          <a:p>
            <a:endParaRPr lang="ro-RO" sz="2000"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832" y="5791200"/>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05000" y="2514600"/>
            <a:ext cx="5578225" cy="2948490"/>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6"/>
          <a:stretch>
            <a:fillRect/>
          </a:stretch>
        </p:blipFill>
        <p:spPr>
          <a:xfrm>
            <a:off x="457200" y="337720"/>
            <a:ext cx="3420152" cy="902286"/>
          </a:xfrm>
          <a:prstGeom prst="rect">
            <a:avLst/>
          </a:prstGeom>
        </p:spPr>
      </p:pic>
      <p:sp>
        <p:nvSpPr>
          <p:cNvPr id="8" name="Title 1"/>
          <p:cNvSpPr txBox="1">
            <a:spLocks/>
          </p:cNvSpPr>
          <p:nvPr/>
        </p:nvSpPr>
        <p:spPr>
          <a:xfrm>
            <a:off x="1905000" y="5916541"/>
            <a:ext cx="5610817" cy="493134"/>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it-IT" sz="1400" b="1" dirty="0" smtClean="0">
                <a:solidFill>
                  <a:schemeClr val="tx2">
                    <a:lumMod val="75000"/>
                  </a:schemeClr>
                </a:solidFill>
                <a:latin typeface="Trebuchet MS" panose="020B0603020202020204" pitchFamily="34" charset="0"/>
              </a:rPr>
              <a:t>The content of this material does not necessarily represent the official position of the European Union</a:t>
            </a:r>
            <a:endParaRPr lang="en-US" sz="1400" dirty="0">
              <a:solidFill>
                <a:srgbClr val="FF0000"/>
              </a:solidFill>
              <a:latin typeface="Trebuchet MS" panose="020B0603020202020204" pitchFamily="34" charset="0"/>
            </a:endParaRPr>
          </a:p>
        </p:txBody>
      </p:sp>
      <p:sp>
        <p:nvSpPr>
          <p:cNvPr id="9" name="Rectangle 8"/>
          <p:cNvSpPr/>
          <p:nvPr/>
        </p:nvSpPr>
        <p:spPr>
          <a:xfrm>
            <a:off x="426912" y="6377490"/>
            <a:ext cx="8534400" cy="369332"/>
          </a:xfrm>
          <a:prstGeom prst="rect">
            <a:avLst/>
          </a:prstGeom>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lvl="0" algn="ctr"/>
            <a:r>
              <a:rPr lang="ro-RO" sz="1400" b="1" dirty="0" smtClean="0">
                <a:solidFill>
                  <a:srgbClr val="002060"/>
                </a:solidFill>
                <a:effectLst>
                  <a:outerShdw blurRad="38100" dist="38100" dir="2700000" algn="tl">
                    <a:srgbClr val="000000">
                      <a:alpha val="43137"/>
                    </a:srgbClr>
                  </a:outerShdw>
                </a:effectLst>
                <a:latin typeface="Trebuchet MS" pitchFamily="34" charset="0"/>
                <a:hlinkClick r:id="rId7"/>
              </a:rPr>
              <a:t>www.interregrobg.eu</a:t>
            </a:r>
            <a:r>
              <a:rPr lang="ro-RO" b="1" dirty="0" smtClean="0">
                <a:solidFill>
                  <a:srgbClr val="002060"/>
                </a:solidFill>
                <a:effectLst>
                  <a:outerShdw blurRad="38100" dist="38100" dir="2700000" algn="tl">
                    <a:srgbClr val="000000">
                      <a:alpha val="43137"/>
                    </a:srgbClr>
                  </a:outerShdw>
                </a:effectLst>
                <a:latin typeface="Trebuchet MS" pitchFamily="34" charset="0"/>
              </a:rPr>
              <a:t> </a:t>
            </a:r>
            <a:endParaRPr lang="en-US" b="1" dirty="0">
              <a:solidFill>
                <a:srgbClr val="002060"/>
              </a:solidFill>
              <a:effectLst>
                <a:outerShdw blurRad="38100" dist="38100" dir="2700000" algn="tl">
                  <a:srgbClr val="000000">
                    <a:alpha val="43137"/>
                  </a:srgbClr>
                </a:outerShdw>
              </a:effectLst>
              <a:latin typeface="Trebuchet MS" pitchFamily="34" charset="0"/>
            </a:endParaRPr>
          </a:p>
        </p:txBody>
      </p:sp>
    </p:spTree>
    <p:extLst>
      <p:ext uri="{BB962C8B-B14F-4D97-AF65-F5344CB8AC3E}">
        <p14:creationId xmlns:p14="http://schemas.microsoft.com/office/powerpoint/2010/main" val="471914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9891</TotalTime>
  <Words>936</Words>
  <Application>Microsoft Office PowerPoint</Application>
  <PresentationFormat>On-screen Show (4:3)</PresentationFormat>
  <Paragraphs>63</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Trebuchet MS</vt:lpstr>
      <vt:lpstr>Office Theme</vt:lpstr>
      <vt:lpstr> </vt:lpstr>
      <vt:lpstr>PowerPoint Presentation</vt:lpstr>
      <vt:lpstr>PowerPoint Presentation</vt:lpstr>
      <vt:lpstr>             </vt:lpstr>
      <vt:lpstr>PowerPoint Presentation</vt:lpstr>
      <vt:lpstr>PowerPoint Presentation</vt:lpstr>
      <vt:lpstr>PowerPoint Presentation</vt:lpstr>
    </vt:vector>
  </TitlesOfParts>
  <Company>MRQ</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Evdokia Nedelcheva</cp:lastModifiedBy>
  <cp:revision>975</cp:revision>
  <cp:lastPrinted>2016-10-19T12:11:35Z</cp:lastPrinted>
  <dcterms:created xsi:type="dcterms:W3CDTF">2007-11-21T13:10:07Z</dcterms:created>
  <dcterms:modified xsi:type="dcterms:W3CDTF">2018-10-25T12:59:23Z</dcterms:modified>
</cp:coreProperties>
</file>